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73" r:id="rId3"/>
    <p:sldId id="278" r:id="rId4"/>
    <p:sldId id="277" r:id="rId5"/>
    <p:sldId id="281" r:id="rId6"/>
    <p:sldId id="279" r:id="rId7"/>
    <p:sldId id="280" r:id="rId8"/>
    <p:sldId id="282" r:id="rId9"/>
    <p:sldId id="283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ELAND 초이스 Bold" panose="02020603020101020101" pitchFamily="18" charset="-127"/>
      <p:regular r:id="rId16"/>
    </p:embeddedFont>
    <p:embeddedFont>
      <p:font typeface="ELAND 초이스 Medium" panose="0202060302010102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D0E8"/>
    <a:srgbClr val="004DA6"/>
    <a:srgbClr val="008B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255" autoAdjust="0"/>
  </p:normalViewPr>
  <p:slideViewPr>
    <p:cSldViewPr snapToGrid="0">
      <p:cViewPr varScale="1">
        <p:scale>
          <a:sx n="45" d="100"/>
          <a:sy n="45" d="100"/>
        </p:scale>
        <p:origin x="149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8929C4-F743-4644-B0B2-BEF877BBB2D4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36C6E-B39F-458D-B6CC-6607461B8E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569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1970497ef_7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c1970497ef_7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043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1970497ef_7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c1970497ef_7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7560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1970497ef_7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c1970497ef_7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9268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1970497ef_7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# </a:t>
            </a:r>
            <a:r>
              <a:rPr lang="ko-KR" altLang="en-US" dirty="0"/>
              <a:t>통계 기반 기법</a:t>
            </a:r>
            <a:r>
              <a:rPr lang="en-US" altLang="ko-KR" dirty="0"/>
              <a:t>: </a:t>
            </a:r>
            <a:r>
              <a:rPr lang="ko-KR" altLang="en-US" dirty="0"/>
              <a:t>분포가설에 기초해 단어를 벡터로 나타내는 방법 중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# </a:t>
            </a:r>
            <a:r>
              <a:rPr lang="ko-KR" altLang="en-US" dirty="0"/>
              <a:t>어떤 단어에 </a:t>
            </a:r>
            <a:r>
              <a:rPr lang="ko-KR" altLang="en-US" dirty="0" err="1"/>
              <a:t>주목했을때</a:t>
            </a:r>
            <a:r>
              <a:rPr lang="ko-KR" altLang="en-US" dirty="0"/>
              <a:t> 그 주변에 어떤 단어가 </a:t>
            </a:r>
            <a:r>
              <a:rPr lang="ko-KR" altLang="en-US" dirty="0" err="1"/>
              <a:t>몇번이나</a:t>
            </a:r>
            <a:r>
              <a:rPr lang="ko-KR" altLang="en-US" dirty="0"/>
              <a:t> 등장하는지를 세어 집계하는 방법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# </a:t>
            </a:r>
            <a:r>
              <a:rPr lang="ko-KR" altLang="en-US" dirty="0"/>
              <a:t>코퍼스라는 말뭉치 단위 개념과 코사인 유사도를 이용해 </a:t>
            </a:r>
            <a:r>
              <a:rPr lang="ko-KR" altLang="en-US" dirty="0" err="1"/>
              <a:t>단어간의</a:t>
            </a:r>
            <a:r>
              <a:rPr lang="ko-KR" altLang="en-US" dirty="0"/>
              <a:t> 유사도를 구할 수 있음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3" name="Google Shape;183;gc1970497ef_7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2514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1970497ef_7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c1970497ef_7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3188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1970497ef_7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ko-KR" altLang="en-US" b="1" i="0" dirty="0">
                <a:solidFill>
                  <a:srgbClr val="000000"/>
                </a:solidFill>
                <a:effectLst/>
                <a:latin typeface="Helvetica Neue"/>
              </a:rPr>
              <a:t>통계기반 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Helvetica Neue"/>
              </a:rPr>
              <a:t>vs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Helvetica Neue"/>
              </a:rPr>
              <a:t>추론기반</a:t>
            </a:r>
            <a:endParaRPr lang="ko-KR" alt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우열을 가르기 힘듦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이후 추론 기반 기법과 통계 기반 기법을 융합한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Glove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등장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Word2vec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은 가중치를 다시 학습할 수 있으므로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단어의 분산표현 갱신이나 새로운 단어 추가를 효율적으로 수행 가능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3" name="Google Shape;183;gc1970497ef_7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0023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1970497ef_7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c1970497ef_7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14589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1970497ef_7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c1970497ef_7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6776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05B0F-05C0-4A88-AF6C-CCC222C67C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AD25AA7-6ABE-49F0-8FF9-2A252B209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AD0050-CE48-4FED-8B83-D95A867D0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F9C0EB-252C-4CA2-8A7D-3DFEE05C3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20BF09-8D4A-4994-B932-F0AF1EED7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267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C3C10A-982F-4EC2-BE59-9F04C464B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CB5F474-408E-412B-887E-23DEC7A14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31B2CD-C6B6-470E-A6DB-4300E5AC6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C87C82-51F1-4EF1-BAE6-1153D33B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A66A38-D540-423A-A4B2-F8E287B13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02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C22A9D3-52C8-44C9-B507-0667EF041D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AB9DDB6-ED69-4F71-805D-B7C60C3E94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F19809-298F-47E1-9E54-5AB507A2F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D5E3D3-07A4-4641-869F-C9143ECF0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808ABB-0870-4C14-BDCC-9C71703C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560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BC393E-A052-4960-A7D8-5B1C91DB3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49F427-3333-4DB3-8E7C-AB4A92DCC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45AFAC-C64B-46AE-B12A-C25493D1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CF3FAD-BFC2-4C84-85C7-5121C341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C98289-C26F-4F60-AA97-35B141511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027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C9BC26-AC33-476B-BB41-CC9AADF56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41F662-6ECD-4108-81F9-26E8D0900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359586-758F-49DC-8141-BCC585C18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B994DB-A3FD-4E11-B88A-2255FB85F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2E34B0-9243-453B-B715-0411D2D28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779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89340-F6C7-4388-BA64-14EB0B7A9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E1D617-B6D3-4C49-BFE1-69FAE374D0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3B3246-4B42-48D9-998B-5008AC6337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637DD7-F7C0-49A2-A9D2-501A38DF7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0F4AA9-40A1-4C69-8BCB-F0F90AB4D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806336-7459-4135-AC2A-B915C8A0C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67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268F83-B4B7-49A6-9AC2-D1752BB4D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B25734-ACA3-4EE1-BEA2-79ECD2C47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A7494C-9B8A-4FE4-AA7D-C263FAEAC6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C962C1-20A7-4F8A-BF81-CCB1863071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A14B48F-E234-4FC7-AE75-BC8727D18D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22865C5-F538-40F0-9D65-83D8FE281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C40459-7B2D-4889-A83B-43E25CA17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5B0313-1C71-41B2-A192-3EC411D27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2560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336CB1-63FF-4F36-BE22-2D99CBE42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CEBA1B-B060-4FB9-873C-DDC4E92FF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51D8885-A49B-4637-A38C-2F7F19C83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49A02E-61CF-4067-9ADA-D99D7F1A8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59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68F6339-3263-4463-A2B2-890A8105E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CD455BE-D5EA-46AB-B878-D65FC34BC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A91FA67-43F4-4DBD-93AF-0DD64EC84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002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D9D5A8-BA99-42F6-BB12-02FD6D1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1B509E-DFC4-4DC2-B712-4F8FC6C29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20CCF5-AB0D-45D0-AE4C-9991131F30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2F4269-74F9-433F-9854-AF61DFBE6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4CDB86-E2E0-4540-BFE9-8F5A72B9F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D3E69D-BECE-4A1A-A5FF-425C146D1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9586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792BE-AF5B-4FEE-B381-70C33E890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3B11538-7AD1-4B44-83D2-E718DBB253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08B206-E451-4F52-B9A3-4B6ED2A1C1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9836C5-37D0-477B-87AC-CCDC296A2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709745-71A8-4A2E-92C3-E32DFCA84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A73E8B-BE6B-48F0-BA92-854FAB40F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082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FC1D35-7DD1-4D82-9D90-FAE796C67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316647-86C1-4C16-AA2A-204FABB99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FEEA56-FDA0-42CC-8E69-47FA88D9A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29598-A860-4A4E-9CF3-62419B4A754B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B30B4B-D9E1-4239-8B36-263845082B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8CC130-0101-45C1-9F33-8DA4945E4B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46765-D8C6-4C55-8719-427AE10A02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191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C54CB7-40B5-4A5F-B26F-A6D79CDF18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97147"/>
            <a:ext cx="9144000" cy="1068387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CAU-ng 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</a:rPr>
              <a:t>Jakmul</a:t>
            </a:r>
            <a:endParaRPr lang="ko-KR" alt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CC1671B-1241-4844-90B8-B8B70B15E4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6822"/>
            <a:ext cx="9144000" cy="1655762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solidFill>
                  <a:schemeClr val="accent6">
                    <a:lumMod val="75000"/>
                  </a:schemeClr>
                </a:solidFill>
              </a:rPr>
              <a:t>의 세번째 스터디 발표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0440B7-CE60-4B6F-854B-BC8E76E7DCB1}"/>
              </a:ext>
            </a:extLst>
          </p:cNvPr>
          <p:cNvSpPr txBox="1"/>
          <p:nvPr/>
        </p:nvSpPr>
        <p:spPr>
          <a:xfrm>
            <a:off x="5153026" y="2846508"/>
            <a:ext cx="179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CU</a:t>
            </a:r>
            <a:r>
              <a:rPr lang="ko-KR" altLang="en-US" dirty="0" err="1">
                <a:solidFill>
                  <a:schemeClr val="accent6">
                    <a:lumMod val="75000"/>
                  </a:schemeClr>
                </a:solidFill>
              </a:rPr>
              <a:t>황작물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…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☆</a:t>
            </a:r>
          </a:p>
        </p:txBody>
      </p:sp>
      <p:pic>
        <p:nvPicPr>
          <p:cNvPr id="1026" name="Picture 2" descr="고구마가 좋아♪ 고구마 좋아하는 사람? | 패턴 일러스트, 강아지 그림, 실크 스크린">
            <a:extLst>
              <a:ext uri="{FF2B5EF4-FFF2-40B4-BE49-F238E27FC236}">
                <a16:creationId xmlns:a16="http://schemas.microsoft.com/office/drawing/2014/main" id="{395040A0-79BE-44CC-A5D1-775171A20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1579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93C314B-DB9C-4F15-8DEE-6194D6371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2050" y="3426557"/>
            <a:ext cx="1939607" cy="1655762"/>
          </a:xfrm>
          <a:prstGeom prst="rect">
            <a:avLst/>
          </a:prstGeom>
        </p:spPr>
      </p:pic>
      <p:pic>
        <p:nvPicPr>
          <p:cNvPr id="1028" name="Picture 4" descr="귀여운 옥수수 만화 캐릭터 로열티 무료 사진, 그림, 이미지 그리고 스톡포토그래피. Image 23848471.">
            <a:extLst>
              <a:ext uri="{FF2B5EF4-FFF2-40B4-BE49-F238E27FC236}">
                <a16:creationId xmlns:a16="http://schemas.microsoft.com/office/drawing/2014/main" id="{A2BF9A71-11A7-4354-9EF3-3E03CA6F1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0049105" y="253245"/>
            <a:ext cx="1765495" cy="2206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얌(yam)의 종류와 효능 : 네이버 블로그">
            <a:extLst>
              <a:ext uri="{FF2B5EF4-FFF2-40B4-BE49-F238E27FC236}">
                <a16:creationId xmlns:a16="http://schemas.microsoft.com/office/drawing/2014/main" id="{67908FF6-8642-4E15-85E4-DACF0109F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38590" y="334892"/>
            <a:ext cx="2143125" cy="166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6101F41-C952-489B-BDD8-ACE10F577C5F}"/>
              </a:ext>
            </a:extLst>
          </p:cNvPr>
          <p:cNvSpPr/>
          <p:nvPr/>
        </p:nvSpPr>
        <p:spPr>
          <a:xfrm>
            <a:off x="0" y="5934808"/>
            <a:ext cx="12192000" cy="92319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5AEEDA-75E4-4B5A-888F-6018E7FD9F0A}"/>
              </a:ext>
            </a:extLst>
          </p:cNvPr>
          <p:cNvSpPr txBox="1"/>
          <p:nvPr/>
        </p:nvSpPr>
        <p:spPr>
          <a:xfrm>
            <a:off x="114300" y="219808"/>
            <a:ext cx="281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solidFill>
                  <a:schemeClr val="accent6">
                    <a:lumMod val="75000"/>
                  </a:schemeClr>
                </a:solidFill>
              </a:rPr>
              <a:t>얌</a:t>
            </a:r>
            <a:endParaRPr lang="ko-KR" alt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605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/>
        </p:nvSpPr>
        <p:spPr>
          <a:xfrm>
            <a:off x="596984" y="671827"/>
            <a:ext cx="5665200" cy="9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rgbClr val="F2F2F2"/>
              </a:buClr>
              <a:buSzPts val="4100"/>
            </a:pPr>
            <a:r>
              <a:rPr lang="ko-KR" altLang="en-US" sz="3600" b="1" dirty="0">
                <a:solidFill>
                  <a:srgbClr val="F2F2F2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타임라인 및 계획</a:t>
            </a:r>
            <a:endParaRPr lang="en-US" altLang="ko-KR" sz="3600" b="1" dirty="0">
              <a:solidFill>
                <a:srgbClr val="F2F2F2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1"/>
          </p:nvPr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2100"/>
            </a:pPr>
            <a:r>
              <a:rPr lang="ko-KR" altLang="en-US" sz="3088" b="1" dirty="0">
                <a:solidFill>
                  <a:srgbClr val="000000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타임라인 및 계획</a:t>
            </a:r>
            <a:endParaRPr sz="3088" b="1" dirty="0">
              <a:solidFill>
                <a:schemeClr val="bg2">
                  <a:lumMod val="50000"/>
                </a:schemeClr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grpSp>
        <p:nvGrpSpPr>
          <p:cNvPr id="187" name="Google Shape;187;p24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188" name="Google Shape;188;p24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1" name="표 6">
            <a:extLst>
              <a:ext uri="{FF2B5EF4-FFF2-40B4-BE49-F238E27FC236}">
                <a16:creationId xmlns:a16="http://schemas.microsoft.com/office/drawing/2014/main" id="{50D49C21-A8DD-4AFA-A42B-6E800559E3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7690328"/>
              </p:ext>
            </p:extLst>
          </p:nvPr>
        </p:nvGraphicFramePr>
        <p:xfrm>
          <a:off x="596984" y="1892633"/>
          <a:ext cx="11121588" cy="34678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55451">
                  <a:extLst>
                    <a:ext uri="{9D8B030D-6E8A-4147-A177-3AD203B41FA5}">
                      <a16:colId xmlns:a16="http://schemas.microsoft.com/office/drawing/2014/main" val="3514330769"/>
                    </a:ext>
                  </a:extLst>
                </a:gridCol>
                <a:gridCol w="3843862">
                  <a:extLst>
                    <a:ext uri="{9D8B030D-6E8A-4147-A177-3AD203B41FA5}">
                      <a16:colId xmlns:a16="http://schemas.microsoft.com/office/drawing/2014/main" val="216402533"/>
                    </a:ext>
                  </a:extLst>
                </a:gridCol>
                <a:gridCol w="5422275">
                  <a:extLst>
                    <a:ext uri="{9D8B030D-6E8A-4147-A177-3AD203B41FA5}">
                      <a16:colId xmlns:a16="http://schemas.microsoft.com/office/drawing/2014/main" val="1214234196"/>
                    </a:ext>
                  </a:extLst>
                </a:gridCol>
              </a:tblGrid>
              <a:tr h="5451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일자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주제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9994917"/>
                  </a:ext>
                </a:extLst>
              </a:tr>
              <a:tr h="5451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05/12</a:t>
                      </a:r>
                      <a:endParaRPr lang="ko-KR" altLang="en-US" sz="1600" dirty="0"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복습 및 자연어 처리 기초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밑바닥부터 시작하는 딥러닝 </a:t>
                      </a: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2</a:t>
                      </a: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 </a:t>
                      </a: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1-2</a:t>
                      </a: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장</a:t>
                      </a:r>
                      <a:endParaRPr lang="en-US" altLang="ko-KR" sz="1600" dirty="0"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신용카드 연체 예측 경진대회 베이스라인 코드 학습</a:t>
                      </a:r>
                      <a:endParaRPr lang="en-US" altLang="ko-KR" sz="1600" dirty="0"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7384702"/>
                  </a:ext>
                </a:extLst>
              </a:tr>
              <a:tr h="5451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05/19</a:t>
                      </a:r>
                      <a:endParaRPr lang="ko-KR" altLang="en-US" sz="1600" dirty="0"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Word2vec</a:t>
                      </a:r>
                      <a:endParaRPr lang="ko-KR" altLang="en-US" sz="1600" dirty="0"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밑바닥부터 시작하는 딥러닝 </a:t>
                      </a: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2</a:t>
                      </a: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 </a:t>
                      </a: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3-4</a:t>
                      </a: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장</a:t>
                      </a:r>
                      <a:endParaRPr lang="en-US" altLang="ko-KR" sz="1600" dirty="0"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신용카드 연체예측 경진대회 </a:t>
                      </a: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self study</a:t>
                      </a:r>
                      <a:endParaRPr lang="ko-KR" altLang="en-US" sz="1600" dirty="0"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7781500"/>
                  </a:ext>
                </a:extLst>
              </a:tr>
              <a:tr h="5451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highlight>
                            <a:srgbClr val="95D0E8"/>
                          </a:highlight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05/26</a:t>
                      </a:r>
                      <a:endParaRPr lang="ko-KR" altLang="en-US" sz="1600" dirty="0">
                        <a:highlight>
                          <a:srgbClr val="95D0E8"/>
                        </a:highlight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kern="1200" dirty="0">
                          <a:solidFill>
                            <a:schemeClr val="tx1"/>
                          </a:solidFill>
                          <a:effectLst/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  <a:cs typeface="+mn-cs"/>
                        </a:rPr>
                        <a:t>RNN</a:t>
                      </a:r>
                      <a:endParaRPr lang="ko-KR" altLang="en-US" sz="1600" kern="1200" dirty="0">
                        <a:solidFill>
                          <a:schemeClr val="tx1"/>
                        </a:solidFill>
                        <a:effectLst/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밑바닥부터 시작하는 딥러닝 </a:t>
                      </a: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2</a:t>
                      </a: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 </a:t>
                      </a: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5-6</a:t>
                      </a: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장</a:t>
                      </a:r>
                      <a:endParaRPr lang="en-US" altLang="ko-KR" sz="1600" dirty="0"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9164580"/>
                  </a:ext>
                </a:extLst>
              </a:tr>
              <a:tr h="5451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highlight>
                            <a:srgbClr val="95D0E8"/>
                          </a:highlight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06/02</a:t>
                      </a:r>
                      <a:endParaRPr lang="ko-KR" altLang="en-US" sz="1600" dirty="0">
                        <a:highlight>
                          <a:srgbClr val="95D0E8"/>
                        </a:highlight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RNN</a:t>
                      </a: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을 이용한 문장 생성 및 </a:t>
                      </a:r>
                      <a:r>
                        <a:rPr lang="ko-KR" altLang="en-US" sz="1600" dirty="0" err="1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어텐션</a:t>
                      </a:r>
                      <a:endParaRPr lang="ko-KR" altLang="en-US" sz="1600" dirty="0"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밑바닥부터 시작하는 딥러닝 </a:t>
                      </a: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2</a:t>
                      </a: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 </a:t>
                      </a:r>
                      <a:r>
                        <a:rPr lang="en-US" altLang="ko-KR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7-8</a:t>
                      </a: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장</a:t>
                      </a:r>
                      <a:endParaRPr lang="en-US" altLang="ko-KR" sz="1600" dirty="0">
                        <a:latin typeface="ELAND 초이스 Medium" panose="02020603020101020101" pitchFamily="18" charset="-127"/>
                        <a:ea typeface="ELAND 초이스 Medium" panose="0202060302010102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ELAND 초이스 Medium" panose="02020603020101020101" pitchFamily="18" charset="-127"/>
                          <a:ea typeface="ELAND 초이스 Medium" panose="02020603020101020101" pitchFamily="18" charset="-127"/>
                        </a:rPr>
                        <a:t>미정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029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3193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/>
        </p:nvSpPr>
        <p:spPr>
          <a:xfrm>
            <a:off x="596984" y="671827"/>
            <a:ext cx="5665200" cy="9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rgbClr val="F2F2F2"/>
              </a:buClr>
              <a:buSzPts val="4100"/>
            </a:pPr>
            <a:r>
              <a:rPr lang="ko-KR" altLang="en-US" sz="3600" b="1" dirty="0">
                <a:solidFill>
                  <a:srgbClr val="F2F2F2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</a:t>
            </a:r>
            <a:endParaRPr lang="en-US" altLang="ko-KR" sz="3600" b="1" dirty="0">
              <a:solidFill>
                <a:srgbClr val="F2F2F2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1"/>
          </p:nvPr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2100"/>
            </a:pPr>
            <a:r>
              <a:rPr lang="ko-KR" altLang="en-US" sz="3088" b="1" dirty="0">
                <a:solidFill>
                  <a:srgbClr val="000000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 </a:t>
            </a:r>
            <a:r>
              <a:rPr lang="en-US" altLang="ko-KR" sz="3088" b="1" dirty="0">
                <a:solidFill>
                  <a:srgbClr val="000000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| </a:t>
            </a:r>
            <a:r>
              <a:rPr lang="ko-KR" altLang="en-US" sz="3088" b="1" dirty="0">
                <a:solidFill>
                  <a:srgbClr val="000000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사진 </a:t>
            </a:r>
            <a:endParaRPr sz="3088" b="1" dirty="0">
              <a:solidFill>
                <a:schemeClr val="bg2">
                  <a:lumMod val="50000"/>
                </a:schemeClr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grpSp>
        <p:nvGrpSpPr>
          <p:cNvPr id="187" name="Google Shape;187;p24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188" name="Google Shape;188;p24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549C386-902B-4DB8-BB09-D1445F3C8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339" y="2407341"/>
            <a:ext cx="5913120" cy="3429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4B7A871-B190-42D5-A489-6B711C127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209757" y="2744880"/>
            <a:ext cx="3672785" cy="275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71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/>
        </p:nvSpPr>
        <p:spPr>
          <a:xfrm>
            <a:off x="596984" y="671827"/>
            <a:ext cx="5665200" cy="9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rgbClr val="F2F2F2"/>
              </a:buClr>
              <a:buSzPts val="4100"/>
            </a:pPr>
            <a:r>
              <a:rPr lang="ko-KR" altLang="en-US" sz="3600" b="1" dirty="0">
                <a:solidFill>
                  <a:srgbClr val="F2F2F2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</a:t>
            </a:r>
            <a:endParaRPr lang="en-US" altLang="ko-KR" sz="3600" b="1" dirty="0">
              <a:solidFill>
                <a:srgbClr val="F2F2F2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1"/>
          </p:nvPr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2100"/>
            </a:pPr>
            <a:r>
              <a:rPr lang="ko-KR" altLang="en-US" sz="3088" b="1" dirty="0">
                <a:solidFill>
                  <a:srgbClr val="000000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 </a:t>
            </a:r>
            <a:endParaRPr sz="3088" b="1" dirty="0">
              <a:solidFill>
                <a:schemeClr val="bg2">
                  <a:lumMod val="50000"/>
                </a:schemeClr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grpSp>
        <p:nvGrpSpPr>
          <p:cNvPr id="187" name="Google Shape;187;p24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188" name="Google Shape;188;p24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0F509B8-685E-4227-A1B1-9771E7A4E4CD}"/>
              </a:ext>
            </a:extLst>
          </p:cNvPr>
          <p:cNvSpPr txBox="1"/>
          <p:nvPr/>
        </p:nvSpPr>
        <p:spPr>
          <a:xfrm>
            <a:off x="514664" y="1631023"/>
            <a:ext cx="4302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자연어 처리와 </a:t>
            </a:r>
            <a:r>
              <a:rPr lang="en-US" altLang="ko-KR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Word2vec</a:t>
            </a:r>
            <a:endParaRPr lang="ko-KR" altLang="en-US" sz="2800" dirty="0">
              <a:solidFill>
                <a:srgbClr val="004DA6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FF3F6A-8A14-4796-886B-C660A4BFC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37" y="2233298"/>
            <a:ext cx="1174432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040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/>
        </p:nvSpPr>
        <p:spPr>
          <a:xfrm>
            <a:off x="596984" y="671827"/>
            <a:ext cx="5665200" cy="9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rgbClr val="F2F2F2"/>
              </a:buClr>
              <a:buSzPts val="4100"/>
            </a:pPr>
            <a:r>
              <a:rPr lang="ko-KR" altLang="en-US" sz="3600" b="1" dirty="0">
                <a:solidFill>
                  <a:srgbClr val="F2F2F2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</a:t>
            </a:r>
            <a:endParaRPr lang="en-US" altLang="ko-KR" sz="3600" b="1" dirty="0">
              <a:solidFill>
                <a:srgbClr val="F2F2F2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1"/>
          </p:nvPr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2100"/>
            </a:pPr>
            <a:r>
              <a:rPr lang="ko-KR" altLang="en-US" sz="3088" b="1" dirty="0">
                <a:solidFill>
                  <a:srgbClr val="000000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 </a:t>
            </a:r>
            <a:endParaRPr sz="3088" b="1" dirty="0">
              <a:solidFill>
                <a:schemeClr val="bg2">
                  <a:lumMod val="50000"/>
                </a:schemeClr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grpSp>
        <p:nvGrpSpPr>
          <p:cNvPr id="187" name="Google Shape;187;p24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188" name="Google Shape;188;p24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0F509B8-685E-4227-A1B1-9771E7A4E4CD}"/>
              </a:ext>
            </a:extLst>
          </p:cNvPr>
          <p:cNvSpPr txBox="1"/>
          <p:nvPr/>
        </p:nvSpPr>
        <p:spPr>
          <a:xfrm>
            <a:off x="514664" y="1631023"/>
            <a:ext cx="4302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자연어 처리와 </a:t>
            </a:r>
            <a:r>
              <a:rPr lang="en-US" altLang="ko-KR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Word2vec</a:t>
            </a:r>
            <a:endParaRPr lang="ko-KR" altLang="en-US" sz="2800" dirty="0">
              <a:solidFill>
                <a:srgbClr val="004DA6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A5297DC-A513-4B91-B787-4E8645E6F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84" y="2267034"/>
            <a:ext cx="10663430" cy="423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983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/>
        </p:nvSpPr>
        <p:spPr>
          <a:xfrm>
            <a:off x="596984" y="671827"/>
            <a:ext cx="5665200" cy="9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rgbClr val="F2F2F2"/>
              </a:buClr>
              <a:buSzPts val="4100"/>
            </a:pPr>
            <a:r>
              <a:rPr lang="ko-KR" altLang="en-US" sz="3600" b="1" dirty="0">
                <a:solidFill>
                  <a:srgbClr val="F2F2F2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</a:t>
            </a:r>
            <a:endParaRPr lang="en-US" altLang="ko-KR" sz="3600" b="1" dirty="0">
              <a:solidFill>
                <a:srgbClr val="F2F2F2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1"/>
          </p:nvPr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2100"/>
            </a:pPr>
            <a:r>
              <a:rPr lang="ko-KR" altLang="en-US" sz="3088" b="1" dirty="0">
                <a:solidFill>
                  <a:srgbClr val="000000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 </a:t>
            </a:r>
            <a:endParaRPr sz="3088" b="1" dirty="0">
              <a:solidFill>
                <a:schemeClr val="bg2">
                  <a:lumMod val="50000"/>
                </a:schemeClr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grpSp>
        <p:nvGrpSpPr>
          <p:cNvPr id="187" name="Google Shape;187;p24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188" name="Google Shape;188;p24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0F509B8-685E-4227-A1B1-9771E7A4E4CD}"/>
              </a:ext>
            </a:extLst>
          </p:cNvPr>
          <p:cNvSpPr txBox="1"/>
          <p:nvPr/>
        </p:nvSpPr>
        <p:spPr>
          <a:xfrm>
            <a:off x="514664" y="1631023"/>
            <a:ext cx="4302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자연어 처리와 </a:t>
            </a:r>
            <a:r>
              <a:rPr lang="en-US" altLang="ko-KR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Word2vec</a:t>
            </a:r>
            <a:endParaRPr lang="ko-KR" altLang="en-US" sz="2800" dirty="0">
              <a:solidFill>
                <a:srgbClr val="004DA6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D16940D-D1C8-4421-8D3E-02FC1ADD5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54243"/>
            <a:ext cx="5723189" cy="1703382"/>
          </a:xfrm>
          <a:prstGeom prst="rect">
            <a:avLst/>
          </a:prstGeom>
        </p:spPr>
      </p:pic>
      <p:pic>
        <p:nvPicPr>
          <p:cNvPr id="1026" name="Picture 2" descr="3">
            <a:extLst>
              <a:ext uri="{FF2B5EF4-FFF2-40B4-BE49-F238E27FC236}">
                <a16:creationId xmlns:a16="http://schemas.microsoft.com/office/drawing/2014/main" id="{B6022F19-A6BE-4EE0-A39B-C5A4B28AC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850" y="1807833"/>
            <a:ext cx="4393296" cy="4470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17EAE1D-3623-4CAE-8D45-4A2867B094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63" y="4204035"/>
            <a:ext cx="5850308" cy="113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797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/>
        </p:nvSpPr>
        <p:spPr>
          <a:xfrm>
            <a:off x="596984" y="671827"/>
            <a:ext cx="5665200" cy="9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rgbClr val="F2F2F2"/>
              </a:buClr>
              <a:buSzPts val="4100"/>
            </a:pPr>
            <a:r>
              <a:rPr lang="ko-KR" altLang="en-US" sz="3600" b="1" dirty="0">
                <a:solidFill>
                  <a:srgbClr val="F2F2F2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</a:t>
            </a:r>
            <a:endParaRPr lang="en-US" altLang="ko-KR" sz="3600" b="1" dirty="0">
              <a:solidFill>
                <a:srgbClr val="F2F2F2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1"/>
          </p:nvPr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2100"/>
            </a:pPr>
            <a:r>
              <a:rPr lang="ko-KR" altLang="en-US" sz="3088" b="1" dirty="0">
                <a:solidFill>
                  <a:srgbClr val="000000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 </a:t>
            </a:r>
            <a:endParaRPr sz="3088" b="1" dirty="0">
              <a:solidFill>
                <a:schemeClr val="bg2">
                  <a:lumMod val="50000"/>
                </a:schemeClr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grpSp>
        <p:nvGrpSpPr>
          <p:cNvPr id="187" name="Google Shape;187;p24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188" name="Google Shape;188;p24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0F509B8-685E-4227-A1B1-9771E7A4E4CD}"/>
              </a:ext>
            </a:extLst>
          </p:cNvPr>
          <p:cNvSpPr txBox="1"/>
          <p:nvPr/>
        </p:nvSpPr>
        <p:spPr>
          <a:xfrm>
            <a:off x="514664" y="1631023"/>
            <a:ext cx="4302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자연어 처리와 </a:t>
            </a:r>
            <a:r>
              <a:rPr lang="en-US" altLang="ko-KR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Word2vec</a:t>
            </a:r>
            <a:endParaRPr lang="ko-KR" altLang="en-US" sz="2800" dirty="0">
              <a:solidFill>
                <a:srgbClr val="004DA6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B2F0D0E-B066-4F1C-A4F9-393257955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195266"/>
            <a:ext cx="5486400" cy="309465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F0D1C22-51E4-469C-AE7D-2AFA19015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0000" y="2466728"/>
            <a:ext cx="5803075" cy="361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74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/>
        </p:nvSpPr>
        <p:spPr>
          <a:xfrm>
            <a:off x="596984" y="671827"/>
            <a:ext cx="5665200" cy="9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rgbClr val="F2F2F2"/>
              </a:buClr>
              <a:buSzPts val="4100"/>
            </a:pPr>
            <a:r>
              <a:rPr lang="ko-KR" altLang="en-US" sz="3600" b="1" dirty="0">
                <a:solidFill>
                  <a:srgbClr val="F2F2F2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</a:t>
            </a:r>
            <a:endParaRPr lang="en-US" altLang="ko-KR" sz="3600" b="1" dirty="0">
              <a:solidFill>
                <a:srgbClr val="F2F2F2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1"/>
          </p:nvPr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2100"/>
            </a:pPr>
            <a:r>
              <a:rPr lang="ko-KR" altLang="en-US" sz="3088" b="1" dirty="0">
                <a:solidFill>
                  <a:srgbClr val="000000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 </a:t>
            </a:r>
            <a:endParaRPr sz="3088" b="1" dirty="0">
              <a:solidFill>
                <a:schemeClr val="bg2">
                  <a:lumMod val="50000"/>
                </a:schemeClr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grpSp>
        <p:nvGrpSpPr>
          <p:cNvPr id="187" name="Google Shape;187;p24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188" name="Google Shape;188;p24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0F509B8-685E-4227-A1B1-9771E7A4E4CD}"/>
              </a:ext>
            </a:extLst>
          </p:cNvPr>
          <p:cNvSpPr txBox="1"/>
          <p:nvPr/>
        </p:nvSpPr>
        <p:spPr>
          <a:xfrm>
            <a:off x="514664" y="1631023"/>
            <a:ext cx="4302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자연어 처리와 </a:t>
            </a:r>
            <a:r>
              <a:rPr lang="en-US" altLang="ko-KR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Word2vec</a:t>
            </a:r>
            <a:endParaRPr lang="ko-KR" altLang="en-US" sz="2800" dirty="0">
              <a:solidFill>
                <a:srgbClr val="004DA6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DE8F14E-E627-4A47-BC2B-FAC792725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" y="2539423"/>
            <a:ext cx="5357813" cy="223167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D6DDE67-13AC-462C-A39C-FD7E292D08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2113" y="2035439"/>
            <a:ext cx="6567801" cy="382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19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/>
        </p:nvSpPr>
        <p:spPr>
          <a:xfrm>
            <a:off x="596984" y="671827"/>
            <a:ext cx="5665200" cy="9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rgbClr val="F2F2F2"/>
              </a:buClr>
              <a:buSzPts val="4100"/>
            </a:pPr>
            <a:r>
              <a:rPr lang="ko-KR" altLang="en-US" sz="3600" b="1" dirty="0">
                <a:solidFill>
                  <a:srgbClr val="F2F2F2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</a:t>
            </a:r>
            <a:endParaRPr lang="en-US" altLang="ko-KR" sz="3600" b="1" dirty="0">
              <a:solidFill>
                <a:srgbClr val="F2F2F2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1"/>
          </p:nvPr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2100"/>
            </a:pPr>
            <a:r>
              <a:rPr lang="ko-KR" altLang="en-US" sz="3088" b="1" dirty="0">
                <a:solidFill>
                  <a:srgbClr val="000000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  <a:cs typeface="Exo"/>
                <a:sym typeface="Exo"/>
              </a:rPr>
              <a:t>스터디 활동 보고 </a:t>
            </a:r>
            <a:endParaRPr sz="3088" b="1" dirty="0">
              <a:solidFill>
                <a:schemeClr val="bg2">
                  <a:lumMod val="50000"/>
                </a:schemeClr>
              </a:solidFill>
              <a:latin typeface="ELAND 초이스 Bold" panose="02020603020101020101" pitchFamily="18" charset="-127"/>
              <a:ea typeface="ELAND 초이스 Bold" panose="02020603020101020101" pitchFamily="18" charset="-127"/>
              <a:cs typeface="Exo"/>
              <a:sym typeface="Exo"/>
            </a:endParaRPr>
          </a:p>
        </p:txBody>
      </p:sp>
      <p:grpSp>
        <p:nvGrpSpPr>
          <p:cNvPr id="187" name="Google Shape;187;p24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188" name="Google Shape;188;p24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/>
              <a:endParaRPr sz="186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0F509B8-685E-4227-A1B1-9771E7A4E4CD}"/>
              </a:ext>
            </a:extLst>
          </p:cNvPr>
          <p:cNvSpPr txBox="1"/>
          <p:nvPr/>
        </p:nvSpPr>
        <p:spPr>
          <a:xfrm>
            <a:off x="514664" y="1631023"/>
            <a:ext cx="4302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더 많은 결과물 </a:t>
            </a:r>
            <a:r>
              <a:rPr lang="en-US" altLang="ko-KR" sz="2800" dirty="0">
                <a:solidFill>
                  <a:srgbClr val="004DA6"/>
                </a:solidFill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-&gt; GitHub</a:t>
            </a:r>
            <a:endParaRPr lang="ko-KR" altLang="en-US" sz="2800" dirty="0">
              <a:solidFill>
                <a:srgbClr val="004DA6"/>
              </a:solidFill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70EDFD4-C144-493A-9B15-B6671F299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693" y="2700652"/>
            <a:ext cx="5691405" cy="268917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6970B48-77C7-4A2A-B5D9-5FE78A5210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63" y="2793242"/>
            <a:ext cx="5695107" cy="250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836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212</Words>
  <Application>Microsoft Office PowerPoint</Application>
  <PresentationFormat>와이드스크린</PresentationFormat>
  <Paragraphs>50</Paragraphs>
  <Slides>9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맑은 고딕</vt:lpstr>
      <vt:lpstr>ELAND 초이스 Medium</vt:lpstr>
      <vt:lpstr>ELAND 초이스 Bold</vt:lpstr>
      <vt:lpstr>Calibri</vt:lpstr>
      <vt:lpstr>Arial</vt:lpstr>
      <vt:lpstr>Helvetica Neue</vt:lpstr>
      <vt:lpstr>Office 테마</vt:lpstr>
      <vt:lpstr>CAU-ng Jakmul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김민주</dc:creator>
  <cp:lastModifiedBy>김민주</cp:lastModifiedBy>
  <cp:revision>11</cp:revision>
  <dcterms:created xsi:type="dcterms:W3CDTF">2021-03-08T12:01:17Z</dcterms:created>
  <dcterms:modified xsi:type="dcterms:W3CDTF">2021-05-25T08:12:19Z</dcterms:modified>
</cp:coreProperties>
</file>

<file path=docProps/thumbnail.jpeg>
</file>